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0" autoAdjust="0"/>
    <p:restoredTop sz="94660"/>
  </p:normalViewPr>
  <p:slideViewPr>
    <p:cSldViewPr snapToGrid="0">
      <p:cViewPr varScale="1">
        <p:scale>
          <a:sx n="53" d="100"/>
          <a:sy n="53" d="100"/>
        </p:scale>
        <p:origin x="34" y="3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94E31BA9-49C3-4CCF-B63D-29384531CD69}"/>
    <pc:docChg chg="modSld">
      <pc:chgData name="夜久 竹夫gmail" userId="18c73cc4e4505b5f" providerId="LiveId" clId="{94E31BA9-49C3-4CCF-B63D-29384531CD69}" dt="2022-10-26T09:43:55.784" v="41" actId="20577"/>
      <pc:docMkLst>
        <pc:docMk/>
      </pc:docMkLst>
      <pc:sldChg chg="modSp mod">
        <pc:chgData name="夜久 竹夫gmail" userId="18c73cc4e4505b5f" providerId="LiveId" clId="{94E31BA9-49C3-4CCF-B63D-29384531CD69}" dt="2022-10-26T09:24:27.297" v="38" actId="20577"/>
        <pc:sldMkLst>
          <pc:docMk/>
          <pc:sldMk cId="3080335705" sldId="256"/>
        </pc:sldMkLst>
        <pc:spChg chg="mod">
          <ac:chgData name="夜久 竹夫gmail" userId="18c73cc4e4505b5f" providerId="LiveId" clId="{94E31BA9-49C3-4CCF-B63D-29384531CD69}" dt="2022-10-26T09:24:27.297" v="38" actId="20577"/>
          <ac:spMkLst>
            <pc:docMk/>
            <pc:sldMk cId="3080335705" sldId="256"/>
            <ac:spMk id="2" creationId="{BA430552-090C-4A2D-48E3-12605FCB69ED}"/>
          </ac:spMkLst>
        </pc:spChg>
      </pc:sldChg>
      <pc:sldChg chg="modSp mod">
        <pc:chgData name="夜久 竹夫gmail" userId="18c73cc4e4505b5f" providerId="LiveId" clId="{94E31BA9-49C3-4CCF-B63D-29384531CD69}" dt="2022-10-26T09:23:42.477" v="37" actId="115"/>
        <pc:sldMkLst>
          <pc:docMk/>
          <pc:sldMk cId="2139917296" sldId="257"/>
        </pc:sldMkLst>
        <pc:spChg chg="mod">
          <ac:chgData name="夜久 竹夫gmail" userId="18c73cc4e4505b5f" providerId="LiveId" clId="{94E31BA9-49C3-4CCF-B63D-29384531CD69}" dt="2022-10-26T09:23:42.477" v="37" actId="115"/>
          <ac:spMkLst>
            <pc:docMk/>
            <pc:sldMk cId="2139917296" sldId="257"/>
            <ac:spMk id="5" creationId="{DF1FC54D-1900-CCFE-B756-43C3F7947458}"/>
          </ac:spMkLst>
        </pc:spChg>
      </pc:sldChg>
      <pc:sldChg chg="modSp mod">
        <pc:chgData name="夜久 竹夫gmail" userId="18c73cc4e4505b5f" providerId="LiveId" clId="{94E31BA9-49C3-4CCF-B63D-29384531CD69}" dt="2022-10-26T09:43:55.784" v="41" actId="20577"/>
        <pc:sldMkLst>
          <pc:docMk/>
          <pc:sldMk cId="2856293574" sldId="260"/>
        </pc:sldMkLst>
        <pc:spChg chg="mod">
          <ac:chgData name="夜久 竹夫gmail" userId="18c73cc4e4505b5f" providerId="LiveId" clId="{94E31BA9-49C3-4CCF-B63D-29384531CD69}" dt="2022-10-26T09:43:55.784" v="41" actId="20577"/>
          <ac:spMkLst>
            <pc:docMk/>
            <pc:sldMk cId="2856293574" sldId="260"/>
            <ac:spMk id="3" creationId="{FC6F94DC-EE8E-44C5-3028-5A5852B621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3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37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4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46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08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1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73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35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60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31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15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D53F-82C2-490B-86D1-69A42224D9B6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4440B-E5FD-4F36-9524-B966B141EB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15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A430552-090C-4A2D-48E3-12605FCB69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lang="ja-JP" altLang="en-US"/>
              <a:t>．インターネット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04499BEC-5C1F-8737-275F-801AB75A1E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33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51C16E6-5719-5F83-D2D5-1E165522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実習１　ホームページ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FC6F94DC-EE8E-44C5-3028-5A5852B62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１．ホームページ閲覧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629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EA2631E-6103-CCAD-0531-8FDAF41B5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873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ホームページ閲覧の</a:t>
            </a:r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仕組み</a:t>
            </a:r>
            <a:r>
              <a:rPr kumimoji="1"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b="1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ー</a:t>
            </a:r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構成要素と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データの流れー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541E4159-B471-89D8-DCA3-DA17C3EF0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747" y="0"/>
            <a:ext cx="1914253" cy="1796552"/>
          </a:xfrm>
          <a:noFill/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="" xmlns:a16="http://schemas.microsoft.com/office/drawing/2014/main" id="{BEAFC8B7-F827-70A7-BDA3-7771820A3D35}"/>
              </a:ext>
            </a:extLst>
          </p:cNvPr>
          <p:cNvSpPr/>
          <p:nvPr/>
        </p:nvSpPr>
        <p:spPr>
          <a:xfrm>
            <a:off x="2270748" y="1993002"/>
            <a:ext cx="2715904" cy="2784143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インターネット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" name="四角形: 角度付き 4">
            <a:extLst>
              <a:ext uri="{FF2B5EF4-FFF2-40B4-BE49-F238E27FC236}">
                <a16:creationId xmlns="" xmlns:a16="http://schemas.microsoft.com/office/drawing/2014/main" id="{FC559CC9-26CE-F6EA-CB7A-C268C5974ACC}"/>
              </a:ext>
            </a:extLst>
          </p:cNvPr>
          <p:cNvSpPr/>
          <p:nvPr/>
        </p:nvSpPr>
        <p:spPr>
          <a:xfrm>
            <a:off x="412533" y="5020825"/>
            <a:ext cx="1229709" cy="1086507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スマホ画面</a:t>
            </a:r>
            <a:endParaRPr kumimoji="1" lang="ja-JP" altLang="en-US" dirty="0"/>
          </a:p>
        </p:txBody>
      </p:sp>
      <p:sp>
        <p:nvSpPr>
          <p:cNvPr id="6" name="直方体 5">
            <a:extLst>
              <a:ext uri="{FF2B5EF4-FFF2-40B4-BE49-F238E27FC236}">
                <a16:creationId xmlns="" xmlns:a16="http://schemas.microsoft.com/office/drawing/2014/main" id="{3A543439-07A4-0D27-20E3-73A3462CBE84}"/>
              </a:ext>
            </a:extLst>
          </p:cNvPr>
          <p:cNvSpPr/>
          <p:nvPr/>
        </p:nvSpPr>
        <p:spPr>
          <a:xfrm>
            <a:off x="6202529" y="1679819"/>
            <a:ext cx="2869551" cy="4710707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プロバイダ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直方体 6">
            <a:extLst>
              <a:ext uri="{FF2B5EF4-FFF2-40B4-BE49-F238E27FC236}">
                <a16:creationId xmlns="" xmlns:a16="http://schemas.microsoft.com/office/drawing/2014/main" id="{A536733E-1899-46DD-BE32-F3CBF5AE9E76}"/>
              </a:ext>
            </a:extLst>
          </p:cNvPr>
          <p:cNvSpPr/>
          <p:nvPr/>
        </p:nvSpPr>
        <p:spPr>
          <a:xfrm>
            <a:off x="407937" y="2020173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8" name="直方体 7">
            <a:extLst>
              <a:ext uri="{FF2B5EF4-FFF2-40B4-BE49-F238E27FC236}">
                <a16:creationId xmlns="" xmlns:a16="http://schemas.microsoft.com/office/drawing/2014/main" id="{3835AC2C-74DE-F215-2D8F-152186E52DB5}"/>
              </a:ext>
            </a:extLst>
          </p:cNvPr>
          <p:cNvSpPr/>
          <p:nvPr/>
        </p:nvSpPr>
        <p:spPr>
          <a:xfrm>
            <a:off x="4577914" y="4678417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11" name="四角形: 角度付き 10">
            <a:extLst>
              <a:ext uri="{FF2B5EF4-FFF2-40B4-BE49-F238E27FC236}">
                <a16:creationId xmlns="" xmlns:a16="http://schemas.microsoft.com/office/drawing/2014/main" id="{7BD129AC-BEE8-6885-2363-BD862083778B}"/>
              </a:ext>
            </a:extLst>
          </p:cNvPr>
          <p:cNvSpPr/>
          <p:nvPr/>
        </p:nvSpPr>
        <p:spPr>
          <a:xfrm>
            <a:off x="6418758" y="2998732"/>
            <a:ext cx="1874709" cy="3108600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サイト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12" name="フレーム 11">
            <a:extLst>
              <a:ext uri="{FF2B5EF4-FFF2-40B4-BE49-F238E27FC236}">
                <a16:creationId xmlns="" xmlns:a16="http://schemas.microsoft.com/office/drawing/2014/main" id="{23B35390-2039-6DFE-B286-11E2C318F54D}"/>
              </a:ext>
            </a:extLst>
          </p:cNvPr>
          <p:cNvSpPr/>
          <p:nvPr/>
        </p:nvSpPr>
        <p:spPr>
          <a:xfrm>
            <a:off x="258938" y="3777484"/>
            <a:ext cx="1582344" cy="94790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ブラウザアプリ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15" name="コネクタ: カギ線 14">
            <a:extLst>
              <a:ext uri="{FF2B5EF4-FFF2-40B4-BE49-F238E27FC236}">
                <a16:creationId xmlns="" xmlns:a16="http://schemas.microsoft.com/office/drawing/2014/main" id="{7B25E113-6E0B-2109-7FF8-C84B05C1F064}"/>
              </a:ext>
            </a:extLst>
          </p:cNvPr>
          <p:cNvCxnSpPr>
            <a:cxnSpLocks/>
            <a:stCxn id="4" idx="7"/>
            <a:endCxn id="6" idx="2"/>
          </p:cNvCxnSpPr>
          <p:nvPr/>
        </p:nvCxnSpPr>
        <p:spPr>
          <a:xfrm rot="16200000" flipH="1">
            <a:off x="4399155" y="2590492"/>
            <a:ext cx="1993136" cy="1613612"/>
          </a:xfrm>
          <a:prstGeom prst="bentConnector4">
            <a:avLst>
              <a:gd name="adj1" fmla="val -11469"/>
              <a:gd name="adj2" fmla="val 6232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コネクタ: カギ線 41">
            <a:extLst>
              <a:ext uri="{FF2B5EF4-FFF2-40B4-BE49-F238E27FC236}">
                <a16:creationId xmlns="" xmlns:a16="http://schemas.microsoft.com/office/drawing/2014/main" id="{546EB20A-E411-4F98-ACCB-1FF48618ADDF}"/>
              </a:ext>
            </a:extLst>
          </p:cNvPr>
          <p:cNvCxnSpPr>
            <a:cxnSpLocks/>
            <a:stCxn id="12" idx="3"/>
            <a:endCxn id="4" idx="3"/>
          </p:cNvCxnSpPr>
          <p:nvPr/>
        </p:nvCxnSpPr>
        <p:spPr>
          <a:xfrm>
            <a:off x="1841282" y="4251436"/>
            <a:ext cx="827201" cy="117981"/>
          </a:xfrm>
          <a:prstGeom prst="bentConnector4">
            <a:avLst>
              <a:gd name="adj1" fmla="val 25959"/>
              <a:gd name="adj2" fmla="val 29376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コネクタ: カギ線 49">
            <a:extLst>
              <a:ext uri="{FF2B5EF4-FFF2-40B4-BE49-F238E27FC236}">
                <a16:creationId xmlns="" xmlns:a16="http://schemas.microsoft.com/office/drawing/2014/main" id="{5C12A1FE-394D-15D4-D3F9-83060167828A}"/>
              </a:ext>
            </a:extLst>
          </p:cNvPr>
          <p:cNvCxnSpPr>
            <a:cxnSpLocks/>
            <a:stCxn id="7" idx="5"/>
            <a:endCxn id="4" idx="1"/>
          </p:cNvCxnSpPr>
          <p:nvPr/>
        </p:nvCxnSpPr>
        <p:spPr>
          <a:xfrm flipV="1">
            <a:off x="1816323" y="2400730"/>
            <a:ext cx="852160" cy="96350"/>
          </a:xfrm>
          <a:prstGeom prst="bentConnector4">
            <a:avLst>
              <a:gd name="adj1" fmla="val 26663"/>
              <a:gd name="adj2" fmla="val 45119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コネクタ: カギ線 55">
            <a:extLst>
              <a:ext uri="{FF2B5EF4-FFF2-40B4-BE49-F238E27FC236}">
                <a16:creationId xmlns="" xmlns:a16="http://schemas.microsoft.com/office/drawing/2014/main" id="{68739556-08F4-8920-6B29-481DBB1340FA}"/>
              </a:ext>
            </a:extLst>
          </p:cNvPr>
          <p:cNvCxnSpPr>
            <a:cxnSpLocks/>
            <a:stCxn id="8" idx="0"/>
            <a:endCxn id="4" idx="6"/>
          </p:cNvCxnSpPr>
          <p:nvPr/>
        </p:nvCxnSpPr>
        <p:spPr>
          <a:xfrm rot="16200000" flipV="1">
            <a:off x="4567193" y="3804534"/>
            <a:ext cx="1293343" cy="45442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円弧 61">
            <a:extLst>
              <a:ext uri="{FF2B5EF4-FFF2-40B4-BE49-F238E27FC236}">
                <a16:creationId xmlns="" xmlns:a16="http://schemas.microsoft.com/office/drawing/2014/main" id="{86281301-E1BA-5235-7934-B177FADBD5ED}"/>
              </a:ext>
            </a:extLst>
          </p:cNvPr>
          <p:cNvSpPr/>
          <p:nvPr/>
        </p:nvSpPr>
        <p:spPr>
          <a:xfrm>
            <a:off x="1379525" y="3426147"/>
            <a:ext cx="5940627" cy="3849014"/>
          </a:xfrm>
          <a:prstGeom prst="arc">
            <a:avLst>
              <a:gd name="adj1" fmla="val 10731937"/>
              <a:gd name="adj2" fmla="val 21207739"/>
            </a:avLst>
          </a:prstGeom>
          <a:ln w="76200" cap="sq">
            <a:solidFill>
              <a:srgbClr val="FF0000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吹き出し: 円形 62">
            <a:extLst>
              <a:ext uri="{FF2B5EF4-FFF2-40B4-BE49-F238E27FC236}">
                <a16:creationId xmlns="" xmlns:a16="http://schemas.microsoft.com/office/drawing/2014/main" id="{CDF0A13E-78CF-A8F0-8DC0-60D19044C752}"/>
              </a:ext>
            </a:extLst>
          </p:cNvPr>
          <p:cNvSpPr/>
          <p:nvPr/>
        </p:nvSpPr>
        <p:spPr>
          <a:xfrm>
            <a:off x="2400876" y="1766438"/>
            <a:ext cx="1700772" cy="971550"/>
          </a:xfrm>
          <a:prstGeom prst="wedgeEllipseCallout">
            <a:avLst>
              <a:gd name="adj1" fmla="val 41155"/>
              <a:gd name="adj2" fmla="val 54988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rgbClr val="FF0000"/>
                </a:solidFill>
              </a:rPr>
              <a:t>要求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円柱 16"/>
          <p:cNvSpPr/>
          <p:nvPr/>
        </p:nvSpPr>
        <p:spPr>
          <a:xfrm>
            <a:off x="6832964" y="4777145"/>
            <a:ext cx="1129219" cy="1001730"/>
          </a:xfrm>
          <a:prstGeom prst="can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HP</a:t>
            </a:r>
          </a:p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データ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="" xmlns:a16="http://schemas.microsoft.com/office/drawing/2014/main" id="{1ACAE58E-9E3F-3843-4A6D-DEEE3E539A41}"/>
              </a:ext>
            </a:extLst>
          </p:cNvPr>
          <p:cNvCxnSpPr>
            <a:cxnSpLocks/>
            <a:stCxn id="5" idx="6"/>
            <a:endCxn id="12" idx="2"/>
          </p:cNvCxnSpPr>
          <p:nvPr/>
        </p:nvCxnSpPr>
        <p:spPr>
          <a:xfrm flipV="1">
            <a:off x="1027388" y="4725387"/>
            <a:ext cx="22722" cy="295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角丸四角形 35"/>
          <p:cNvSpPr/>
          <p:nvPr/>
        </p:nvSpPr>
        <p:spPr>
          <a:xfrm>
            <a:off x="185456" y="3674949"/>
            <a:ext cx="1699844" cy="2864969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スマホ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8" name="フレーム 67">
            <a:extLst>
              <a:ext uri="{FF2B5EF4-FFF2-40B4-BE49-F238E27FC236}">
                <a16:creationId xmlns="" xmlns:a16="http://schemas.microsoft.com/office/drawing/2014/main" id="{23B35390-2039-6DFE-B286-11E2C318F54D}"/>
              </a:ext>
            </a:extLst>
          </p:cNvPr>
          <p:cNvSpPr/>
          <p:nvPr/>
        </p:nvSpPr>
        <p:spPr>
          <a:xfrm>
            <a:off x="6748173" y="3480188"/>
            <a:ext cx="1215877" cy="94790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WEB</a:t>
            </a:r>
          </a:p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アプリ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70" name="直線コネクタ 69"/>
          <p:cNvCxnSpPr>
            <a:stCxn id="68" idx="2"/>
            <a:endCxn id="17" idx="1"/>
          </p:cNvCxnSpPr>
          <p:nvPr/>
        </p:nvCxnSpPr>
        <p:spPr>
          <a:xfrm>
            <a:off x="7356112" y="4428091"/>
            <a:ext cx="41462" cy="3490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弧 71">
            <a:extLst>
              <a:ext uri="{FF2B5EF4-FFF2-40B4-BE49-F238E27FC236}">
                <a16:creationId xmlns="" xmlns:a16="http://schemas.microsoft.com/office/drawing/2014/main" id="{86281301-E1BA-5235-7934-B177FADBD5ED}"/>
              </a:ext>
            </a:extLst>
          </p:cNvPr>
          <p:cNvSpPr/>
          <p:nvPr/>
        </p:nvSpPr>
        <p:spPr>
          <a:xfrm>
            <a:off x="995073" y="2800401"/>
            <a:ext cx="6361038" cy="4151867"/>
          </a:xfrm>
          <a:prstGeom prst="arc">
            <a:avLst>
              <a:gd name="adj1" fmla="val 10625563"/>
              <a:gd name="adj2" fmla="val 20866816"/>
            </a:avLst>
          </a:prstGeom>
          <a:ln w="7620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吹き出し: 円形 62">
            <a:extLst>
              <a:ext uri="{FF2B5EF4-FFF2-40B4-BE49-F238E27FC236}">
                <a16:creationId xmlns="" xmlns:a16="http://schemas.microsoft.com/office/drawing/2014/main" id="{CDF0A13E-78CF-A8F0-8DC0-60D19044C752}"/>
              </a:ext>
            </a:extLst>
          </p:cNvPr>
          <p:cNvSpPr/>
          <p:nvPr/>
        </p:nvSpPr>
        <p:spPr>
          <a:xfrm>
            <a:off x="3002048" y="3791891"/>
            <a:ext cx="1422278" cy="971550"/>
          </a:xfrm>
          <a:prstGeom prst="wedgeEllipseCallout">
            <a:avLst>
              <a:gd name="adj1" fmla="val 45734"/>
              <a:gd name="adj2" fmla="val -8354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rgbClr val="FF0000"/>
                </a:solidFill>
              </a:rPr>
              <a:t>応答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EE4849A-7CD4-9A29-F410-4C0A8F2E6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208178"/>
            <a:ext cx="5062466" cy="78128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スマホ用語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DB33E97-BA49-C707-F1DF-493BA7B38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2373857" cy="1170059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1540E415-7206-E24D-E9C0-135DB238301C}"/>
              </a:ext>
            </a:extLst>
          </p:cNvPr>
          <p:cNvSpPr txBox="1"/>
          <p:nvPr/>
        </p:nvSpPr>
        <p:spPr>
          <a:xfrm>
            <a:off x="504660" y="1080113"/>
            <a:ext cx="3405116" cy="2523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キー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チルダ</a:t>
            </a:r>
            <a:r>
              <a:rPr kumimoji="1" lang="ja-JP" altLang="en-US" sz="2000" b="1" dirty="0"/>
              <a:t>　　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～</a:t>
            </a:r>
            <a:r>
              <a:rPr kumimoji="1" lang="en-US" altLang="ja-JP" sz="2000" b="1" dirty="0"/>
              <a:t>】</a:t>
            </a:r>
            <a:r>
              <a:rPr kumimoji="1" lang="ja-JP" altLang="en-US" sz="2000" b="1" dirty="0"/>
              <a:t>（上）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バー</a:t>
            </a:r>
            <a:r>
              <a:rPr kumimoji="1" lang="ja-JP" altLang="en-US" sz="2000" b="1" dirty="0"/>
              <a:t>（ハイフン）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ー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アンダーバー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＿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スラッシュ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【/】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コロン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：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セミコロン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；</a:t>
            </a:r>
            <a:r>
              <a:rPr kumimoji="1" lang="en-US" altLang="ja-JP" sz="2000" b="1" dirty="0"/>
              <a:t>】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DF1FC54D-1900-CCFE-B756-43C3F7947458}"/>
              </a:ext>
            </a:extLst>
          </p:cNvPr>
          <p:cNvSpPr txBox="1"/>
          <p:nvPr/>
        </p:nvSpPr>
        <p:spPr>
          <a:xfrm>
            <a:off x="517606" y="3783647"/>
            <a:ext cx="3405116" cy="286232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用語（ホームページ）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サイト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ページ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ホームページ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ブラウザ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EDGE,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InternetExplorer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,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chrome, …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クラウド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インターネット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22F719A7-7E9D-05EE-C13D-4FB66C02CB5F}"/>
              </a:ext>
            </a:extLst>
          </p:cNvPr>
          <p:cNvSpPr txBox="1"/>
          <p:nvPr/>
        </p:nvSpPr>
        <p:spPr>
          <a:xfrm>
            <a:off x="4945985" y="1080113"/>
            <a:ext cx="3405116" cy="44012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用語（単位）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メガ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M  </a:t>
            </a:r>
            <a:r>
              <a:rPr kumimoji="1" lang="en-US" altLang="ja-JP" sz="2000" b="1" dirty="0"/>
              <a:t>=1000k = 100</a:t>
            </a:r>
            <a:r>
              <a:rPr kumimoji="1" lang="ja-JP" altLang="en-US" sz="2000" b="1" dirty="0"/>
              <a:t>万</a:t>
            </a:r>
            <a:endParaRPr kumimoji="1" lang="en-US" altLang="ja-JP" sz="2000" b="1" u="sng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キロ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ｋ </a:t>
            </a:r>
            <a:r>
              <a:rPr kumimoji="1" lang="en-US" altLang="ja-JP" sz="2000" b="1" dirty="0"/>
              <a:t>=2^10 =1024 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≒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1000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テラ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Ｔ </a:t>
            </a:r>
            <a:r>
              <a:rPr kumimoji="1" lang="en-US" altLang="ja-JP" sz="2000" b="1" dirty="0"/>
              <a:t>=1000M = 10</a:t>
            </a:r>
            <a:r>
              <a:rPr kumimoji="1" lang="ja-JP" altLang="en-US" sz="2000" b="1" dirty="0"/>
              <a:t>億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ビット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ｂ 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バイト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Ｂ </a:t>
            </a:r>
            <a:r>
              <a:rPr kumimoji="1" lang="en-US" altLang="ja-JP" sz="2000" b="1" dirty="0"/>
              <a:t>=8 b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</a:t>
            </a:r>
          </a:p>
          <a:p>
            <a:r>
              <a:rPr kumimoji="1" lang="ja-JP" altLang="en-US" sz="2000" b="1" dirty="0"/>
              <a:t>１</a:t>
            </a:r>
            <a:r>
              <a:rPr kumimoji="1" lang="en-US" altLang="ja-JP" sz="2000" b="1" dirty="0"/>
              <a:t>TB =</a:t>
            </a:r>
            <a:r>
              <a:rPr kumimoji="1" lang="ja-JP" altLang="en-US" sz="2000" b="1" dirty="0"/>
              <a:t> </a:t>
            </a:r>
            <a:r>
              <a:rPr kumimoji="1" lang="en-US" altLang="ja-JP" sz="2000" b="1" dirty="0"/>
              <a:t>1000MB</a:t>
            </a:r>
            <a:r>
              <a:rPr kumimoji="1" lang="ja-JP" altLang="en-US" sz="2000" b="1" dirty="0"/>
              <a:t> </a:t>
            </a:r>
            <a:r>
              <a:rPr kumimoji="1" lang="en-US" altLang="ja-JP" sz="2000" b="1" dirty="0"/>
              <a:t>= 1000,000,000kB = … kb = … b </a:t>
            </a:r>
          </a:p>
          <a:p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パー </a:t>
            </a:r>
            <a:r>
              <a:rPr kumimoji="1" lang="en-US" altLang="ja-JP" sz="2000" b="1" u="sng" dirty="0">
                <a:solidFill>
                  <a:srgbClr val="FF0000"/>
                </a:solidFill>
              </a:rPr>
              <a:t>p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キロビーピーエス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/>
              <a:t>kbps</a:t>
            </a:r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ギガビーピーエス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Gbps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2000" b="1" dirty="0"/>
              <a:t>→</a:t>
            </a:r>
            <a:r>
              <a:rPr kumimoji="1" lang="en-US" altLang="ja-JP" sz="2000" b="1" dirty="0"/>
              <a:t>3G, 4G, 5G</a:t>
            </a:r>
          </a:p>
        </p:txBody>
      </p:sp>
    </p:spTree>
    <p:extLst>
      <p:ext uri="{BB962C8B-B14F-4D97-AF65-F5344CB8AC3E}">
        <p14:creationId xmlns:p14="http://schemas.microsoft.com/office/powerpoint/2010/main" val="213991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569" y="0"/>
            <a:ext cx="7886700" cy="1109609"/>
          </a:xfrm>
        </p:spPr>
        <p:txBody>
          <a:bodyPr/>
          <a:lstStyle/>
          <a:p>
            <a:r>
              <a:rPr lang="ja-JP" altLang="en-US" dirty="0" smtClean="0"/>
              <a:t>データ量の例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2414" y="1409954"/>
            <a:ext cx="1960438" cy="86620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_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22F719A7-7E9D-05EE-C13D-4FB66C02CB5F}"/>
              </a:ext>
            </a:extLst>
          </p:cNvPr>
          <p:cNvSpPr txBox="1"/>
          <p:nvPr/>
        </p:nvSpPr>
        <p:spPr>
          <a:xfrm>
            <a:off x="907657" y="1568588"/>
            <a:ext cx="4025688" cy="286232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用語（単位</a:t>
            </a:r>
            <a:r>
              <a:rPr kumimoji="1" lang="ja-JP" altLang="en-US" sz="2000" b="1" dirty="0" smtClean="0"/>
              <a:t>）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動画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en-US" altLang="ja-JP" sz="2000" b="1" dirty="0">
                <a:solidFill>
                  <a:srgbClr val="FF0000"/>
                </a:solidFill>
              </a:rPr>
              <a:t>GOPRO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Full HD1080/60fps 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１分約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0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.5GB, 60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　約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32GB  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4K/60fps  1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　約１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GB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強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en-US" altLang="ja-JP" sz="2000" b="1" dirty="0">
                <a:solidFill>
                  <a:srgbClr val="FF0000"/>
                </a:solidFill>
              </a:rPr>
              <a:t>60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　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61GB 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強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en-US" altLang="ja-JP" sz="2000" b="1" dirty="0" err="1" smtClean="0">
                <a:solidFill>
                  <a:srgbClr val="FF0000"/>
                </a:solidFill>
              </a:rPr>
              <a:t>Youtube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720p(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ハイビジョン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)60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分で約１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GB</a:t>
            </a:r>
            <a:endParaRPr kumimoji="1"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22F719A7-7E9D-05EE-C13D-4FB66C02CB5F}"/>
              </a:ext>
            </a:extLst>
          </p:cNvPr>
          <p:cNvSpPr txBox="1"/>
          <p:nvPr/>
        </p:nvSpPr>
        <p:spPr>
          <a:xfrm>
            <a:off x="5264757" y="1564606"/>
            <a:ext cx="3694582" cy="37856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用語（単位</a:t>
            </a:r>
            <a:r>
              <a:rPr kumimoji="1" lang="ja-JP" altLang="en-US" sz="2000" b="1" dirty="0" smtClean="0"/>
              <a:t>）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動画つづき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</a:rPr>
              <a:t>プライムビデオ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ストリーミング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最高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画質　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60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6GB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弱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, </a:t>
            </a:r>
          </a:p>
          <a:p>
            <a:r>
              <a:rPr kumimoji="1" lang="ja-JP" altLang="en-US" sz="2000" b="1" dirty="0" smtClean="0">
                <a:solidFill>
                  <a:srgbClr val="FF0000"/>
                </a:solidFill>
              </a:rPr>
              <a:t>中画質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(DVD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相当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)60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分約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0.6GB</a:t>
            </a: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ダウンロード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最高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画質　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1GB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弱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</a:rPr>
              <a:t>中画質　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約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0.3GB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　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endParaRPr kumimoji="1" lang="en-US" altLang="ja-JP" sz="2000" b="1" u="sng" dirty="0" smtClean="0">
              <a:solidFill>
                <a:srgbClr val="FF0000"/>
              </a:solidFill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iPhone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動画　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1080p 30fps  1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分約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120MB, 60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分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約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7GB</a:t>
            </a:r>
          </a:p>
          <a:p>
            <a:r>
              <a:rPr kumimoji="1" lang="ja-JP" altLang="en-US" sz="2000" b="1" dirty="0" smtClean="0">
                <a:solidFill>
                  <a:srgbClr val="FF0000"/>
                </a:solidFill>
              </a:rPr>
              <a:t>フル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HD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　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1080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22F719A7-7E9D-05EE-C13D-4FB66C02CB5F}"/>
              </a:ext>
            </a:extLst>
          </p:cNvPr>
          <p:cNvSpPr txBox="1"/>
          <p:nvPr/>
        </p:nvSpPr>
        <p:spPr>
          <a:xfrm>
            <a:off x="907350" y="4811267"/>
            <a:ext cx="3694582" cy="16312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用語（単位</a:t>
            </a:r>
            <a:r>
              <a:rPr kumimoji="1" lang="ja-JP" altLang="en-US" sz="2000" b="1" dirty="0" smtClean="0"/>
              <a:t>）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静止画　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jpeg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フルカラー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12MP 2.4MB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～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6MB</a:t>
            </a: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GIF(2^8=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256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色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BMP(2^24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色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)1000x1000, 3MB</a:t>
            </a:r>
            <a:endParaRPr kumimoji="1" lang="en-US" altLang="ja-JP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969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81</Words>
  <Application>Microsoft Office PowerPoint</Application>
  <PresentationFormat>画面に合わせる (4:3)</PresentationFormat>
  <Paragraphs>97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５．インターネット</vt:lpstr>
      <vt:lpstr>実習１　ホームページ</vt:lpstr>
      <vt:lpstr>ホームページ閲覧の仕組み ー構成要素とデータの流れー</vt:lpstr>
      <vt:lpstr>スマホ用語</vt:lpstr>
      <vt:lpstr>データ量の例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５．インターネットとメール</dc:title>
  <dc:creator>夜久 竹夫gmail</dc:creator>
  <cp:lastModifiedBy>夜久竹夫gmail</cp:lastModifiedBy>
  <cp:revision>17</cp:revision>
  <dcterms:created xsi:type="dcterms:W3CDTF">2022-10-26T07:53:54Z</dcterms:created>
  <dcterms:modified xsi:type="dcterms:W3CDTF">2023-07-07T10:17:03Z</dcterms:modified>
</cp:coreProperties>
</file>